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Nuni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bold.fntdata"/><Relationship Id="rId30" Type="http://schemas.openxmlformats.org/officeDocument/2006/relationships/font" Target="fonts/Nunito-regular.fntdata"/><Relationship Id="rId11" Type="http://schemas.openxmlformats.org/officeDocument/2006/relationships/slide" Target="slides/slide6.xml"/><Relationship Id="rId33" Type="http://schemas.openxmlformats.org/officeDocument/2006/relationships/font" Target="fonts/Nunito-boldItalic.fntdata"/><Relationship Id="rId10" Type="http://schemas.openxmlformats.org/officeDocument/2006/relationships/slide" Target="slides/slide5.xml"/><Relationship Id="rId32" Type="http://schemas.openxmlformats.org/officeDocument/2006/relationships/font" Target="fonts/Nuni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4f2c36dc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4f2c36dc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Additionally, the box plot shows different ranges of house price values (minimum to maximum) for different cities. This observation gives us a strong indication that the city name can be correlated with house prices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83b0c3e9f8_5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83b0c3e9f8_5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3b0c3e9f8_5_10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83b0c3e9f8_5_10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83b0c3e9f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83b0c3e9f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Adjusted</a:t>
            </a:r>
            <a:r>
              <a:rPr lang="en"/>
              <a:t> 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MSE: The Root mean square error is found to be good but not that great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F-Test (reduce Type I Error)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3b0c3e9f8_5_8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83b0c3e9f8_5_8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4fa9e4ed1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74fa9e4ed1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4fa9e4ed1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4fa9e4ed1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</a:t>
            </a:r>
            <a:r>
              <a:rPr lang="en"/>
              <a:t>0 is the mean value of the nature log of the response when X = 0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 unit increase in X is associated with an increase of 1 in the mean of the natural log of the response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74fa9e4ed1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74fa9e4ed1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R2 indicates that a higher proportion ( 69.4%) of the variability in the hospitalizations is explained by the predictors.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74fa9e4ed1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74fa9e4ed1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74fa9e4ed1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74fa9e4ed1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the Q-Q Plot , we can observe that although there is some deviation at the ends , </a:t>
            </a:r>
            <a:r>
              <a:rPr lang="en"/>
              <a:t> we see that the residuals are generally much closer to Normal now, </a:t>
            </a:r>
            <a:r>
              <a:rPr lang="en"/>
              <a:t>indicating there is no major violation of the Normality assumption. However, further investigation may be required for any future work to be carried out in order to get more clarity.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4f2c36dc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4f2c36dc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4fd20326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4fd20326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the Q-Q Plot, we see that the residuals are much closer to Normal now, indicating there is no major violation of the Normality assumption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4fd20326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4fd2032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b0 is the mean value of the nature log of the response when X = 0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 unit increase in X is associated with an increase of 1 in the mean of the natural log of the response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74fd20326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74fd20326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3b0c3e9f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83b0c3e9f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74fa9e4ed1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74fa9e4ed1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4fd20326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4fd20326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3b0c3e9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3b0c3e9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1)Knowing the price trends of houses of the real estate sector can be beneficial as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they are generally considered good indicators of the economic status and market condition of a country.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2) Our Analysis will include how different factors such as area of the house , age of the house , its amenities such as no. of baths and beds etc are correlated with the price of a house from these 10 cities. The 10 cities studied include Seattle, Renton, Bellevue, Redmond, Kirkland, Issaquah, Kent, Auburn, Sammamish and Federal Way.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4fd20326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4fd20326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3b0c3e9f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3b0c3e9f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data provided is cross-sectional in  nature as the data records are a group of houses from May, 2014 to July 2014 and not for a particular house over a certain period of time. Also, this is an observational study since our data was collected first and then, we hypothesised the model. </a:t>
            </a:r>
            <a:endParaRPr sz="12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Sqft_living refers to the total living area of the house which includes the basement(if any) , Sqft_lot refers to the total area of the property the house is built upon ,  age of the house has been calculated by subtracting 2014 from the column yr_built (which indicates the year the house was built) thus giving us its age. City is a qualitative variable that tells us the location of the house. </a:t>
            </a:r>
            <a:endParaRPr sz="12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4f2c36dc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4f2c36dc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 is a qualitative variable while all the other predictors are quantitative variables. Initial scatter plot diagrams show a positive correlation b/w price and sqft_living &amp; no. of bathrooms. The remaining predictors were also plotted against Price but </a:t>
            </a:r>
            <a:r>
              <a:rPr lang="en"/>
              <a:t>we could not see any initial observations that could indicate a correlation of Bedrooms, Sqft_lot, Floors and Age variables with our response variable. Notwithstanding, we would like to confirm these observations using our model.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4fd20326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4fd20326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 is a qualitative variable while all the other predictors are quantitative variables. Initial scatter plot diagrams show a positive correlation b/w price and sqft_living &amp; no. of bathrooms. The remaining predictors were also plotted against Price but we could not see any initial observations that could indicate a correlation of Bedrooms, Sqft_lot, Floors and Age variables with our response variable. Notwithstanding, we would like to confirm these observations using our model.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4f2c36dc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74f2c36dc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Price and Sqft_living are found to be positively correlated</a:t>
            </a:r>
            <a:endParaRPr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Price and no. of bathrooms are found to positively correlated</a:t>
            </a:r>
            <a:endParaRPr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Price and City may share a correlation. </a:t>
            </a:r>
            <a:endParaRPr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 we can see the scatter plot diagram of Price vs Bathrooms and Price vs </a:t>
            </a:r>
            <a:r>
              <a:rPr lang="en"/>
              <a:t>Sqft_Living</a:t>
            </a:r>
            <a:r>
              <a:rPr lang="en"/>
              <a:t> from which we can infer that a positively correlated linear relationship exists.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125" name="Google Shape;125;p13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" name="Google Shape;128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13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House Price Prediction for Washington Cities</a:t>
            </a:r>
            <a:endParaRPr/>
          </a:p>
        </p:txBody>
      </p:sp>
      <p:sp>
        <p:nvSpPr>
          <p:cNvPr id="138" name="Google Shape;138;p14"/>
          <p:cNvSpPr txBox="1"/>
          <p:nvPr>
            <p:ph idx="1" type="subTitle"/>
          </p:nvPr>
        </p:nvSpPr>
        <p:spPr>
          <a:xfrm>
            <a:off x="1858700" y="321200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Outliers: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Sagar Bansal, Yiqing Bu, Parth Padia, Ziting Yuan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"/>
          <p:cNvPicPr preferRelativeResize="0"/>
          <p:nvPr/>
        </p:nvPicPr>
        <p:blipFill rotWithShape="1">
          <a:blip r:embed="rId3">
            <a:alphaModFix/>
          </a:blip>
          <a:srcRect b="0" l="0" r="15368" t="0"/>
          <a:stretch/>
        </p:blipFill>
        <p:spPr>
          <a:xfrm>
            <a:off x="296525" y="777125"/>
            <a:ext cx="8086575" cy="4223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"/>
          <p:cNvSpPr txBox="1"/>
          <p:nvPr/>
        </p:nvSpPr>
        <p:spPr>
          <a:xfrm>
            <a:off x="296525" y="255725"/>
            <a:ext cx="45897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Data Characteristics</a:t>
            </a:r>
            <a:endParaRPr sz="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>
            <p:ph type="title"/>
          </p:nvPr>
        </p:nvSpPr>
        <p:spPr>
          <a:xfrm>
            <a:off x="294375" y="1812450"/>
            <a:ext cx="6704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Initial Multiple Linear Regression Model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/>
          <p:nvPr>
            <p:ph type="title"/>
          </p:nvPr>
        </p:nvSpPr>
        <p:spPr>
          <a:xfrm>
            <a:off x="730725" y="687975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Hypothesized</a:t>
            </a:r>
            <a:r>
              <a:rPr lang="en"/>
              <a:t> Model</a:t>
            </a:r>
            <a:endParaRPr b="0"/>
          </a:p>
        </p:txBody>
      </p:sp>
      <p:sp>
        <p:nvSpPr>
          <p:cNvPr id="212" name="Google Shape;212;p25"/>
          <p:cNvSpPr txBox="1"/>
          <p:nvPr>
            <p:ph idx="1" type="body"/>
          </p:nvPr>
        </p:nvSpPr>
        <p:spPr>
          <a:xfrm>
            <a:off x="784650" y="1722375"/>
            <a:ext cx="5897700" cy="23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Price = 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Bedroom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Bathroom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Sqft_living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Floors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Sqft_lot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AgeoftheHouse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c1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CitySeattle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c2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CityRenton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c3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CityBellevue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c4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CityRedmond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c5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CityKirkland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c6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CityIssaquah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c7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Kent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c8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Auburn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c9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Sammamish + e</a:t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100"/>
              <a:t>Assumptions: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</a:rPr>
              <a:t>Federal Way is treated as the reference level!</a:t>
            </a:r>
            <a:endParaRPr b="1"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.</a:t>
            </a:r>
            <a:endParaRPr sz="1100"/>
          </a:p>
        </p:txBody>
      </p:sp>
      <p:pic>
        <p:nvPicPr>
          <p:cNvPr id="213" name="Google Shape;2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000" y="3316850"/>
            <a:ext cx="1019175" cy="33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/>
          <p:nvPr>
            <p:ph type="title"/>
          </p:nvPr>
        </p:nvSpPr>
        <p:spPr>
          <a:xfrm>
            <a:off x="819150" y="4328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Utility</a:t>
            </a:r>
            <a:endParaRPr/>
          </a:p>
        </p:txBody>
      </p:sp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8375" y="1075950"/>
            <a:ext cx="5282674" cy="3674602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6"/>
          <p:cNvSpPr/>
          <p:nvPr/>
        </p:nvSpPr>
        <p:spPr>
          <a:xfrm>
            <a:off x="3925300" y="1387450"/>
            <a:ext cx="873600" cy="532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>
            <p:ph type="title"/>
          </p:nvPr>
        </p:nvSpPr>
        <p:spPr>
          <a:xfrm>
            <a:off x="697400" y="620150"/>
            <a:ext cx="62478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Lack of Fit &amp; </a:t>
            </a:r>
            <a:r>
              <a:rPr lang="en"/>
              <a:t>Homogeneity</a:t>
            </a:r>
            <a:endParaRPr/>
          </a:p>
        </p:txBody>
      </p:sp>
      <p:sp>
        <p:nvSpPr>
          <p:cNvPr id="226" name="Google Shape;226;p27"/>
          <p:cNvSpPr txBox="1"/>
          <p:nvPr/>
        </p:nvSpPr>
        <p:spPr>
          <a:xfrm>
            <a:off x="1295463" y="4265200"/>
            <a:ext cx="3738600" cy="2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Residual vs. Fitted Values Plot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7"/>
          <p:cNvSpPr txBox="1"/>
          <p:nvPr/>
        </p:nvSpPr>
        <p:spPr>
          <a:xfrm>
            <a:off x="960450" y="1730375"/>
            <a:ext cx="2611500" cy="20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" name="Google Shape;2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700" y="1426338"/>
            <a:ext cx="4567841" cy="2695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7"/>
          <p:cNvSpPr txBox="1"/>
          <p:nvPr/>
        </p:nvSpPr>
        <p:spPr>
          <a:xfrm>
            <a:off x="5885350" y="1619700"/>
            <a:ext cx="25347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7"/>
          <p:cNvSpPr txBox="1"/>
          <p:nvPr/>
        </p:nvSpPr>
        <p:spPr>
          <a:xfrm>
            <a:off x="5265250" y="1730375"/>
            <a:ext cx="3426900" cy="19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7"/>
          <p:cNvSpPr txBox="1"/>
          <p:nvPr/>
        </p:nvSpPr>
        <p:spPr>
          <a:xfrm>
            <a:off x="4714875" y="1791625"/>
            <a:ext cx="29274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Multiplicative pattern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Lack of Fit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Have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heterogeneity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issue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Need to modify the model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Transformed Model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type="title"/>
          </p:nvPr>
        </p:nvSpPr>
        <p:spPr>
          <a:xfrm>
            <a:off x="730725" y="1281025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Transformed</a:t>
            </a:r>
            <a:r>
              <a:rPr lang="en"/>
              <a:t> Model</a:t>
            </a:r>
            <a:endParaRPr b="0"/>
          </a:p>
        </p:txBody>
      </p:sp>
      <p:sp>
        <p:nvSpPr>
          <p:cNvPr id="242" name="Google Shape;242;p29"/>
          <p:cNvSpPr txBox="1"/>
          <p:nvPr>
            <p:ph idx="1" type="body"/>
          </p:nvPr>
        </p:nvSpPr>
        <p:spPr>
          <a:xfrm>
            <a:off x="730725" y="2157725"/>
            <a:ext cx="5821200" cy="23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0000"/>
                </a:solidFill>
              </a:rPr>
              <a:t>ln(</a:t>
            </a:r>
            <a:r>
              <a:rPr b="1" lang="en" sz="1400">
                <a:solidFill>
                  <a:srgbClr val="FF0000"/>
                </a:solidFill>
              </a:rPr>
              <a:t>Price)</a:t>
            </a:r>
            <a:r>
              <a:rPr b="1" lang="en" sz="1200"/>
              <a:t> = 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Bedroom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Bathroom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Sqft_living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Floors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Sqft_lot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AgeoftheHouse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c1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CitySeattle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c2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CityRenton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c3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CityBellevue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c4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CityRedmond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c5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CityKirkland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c6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CityIssaquah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c7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Kent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c8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Auburn + b</a:t>
            </a:r>
            <a:r>
              <a:rPr baseline="-25000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c9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Sammamish + e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100"/>
              <a:t>Assumptions: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</a:rPr>
              <a:t>Federal Way is treated as the reference level!</a:t>
            </a:r>
            <a:endParaRPr b="1"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.</a:t>
            </a:r>
            <a:endParaRPr sz="1100"/>
          </a:p>
        </p:txBody>
      </p:sp>
      <p:pic>
        <p:nvPicPr>
          <p:cNvPr id="243" name="Google Shape;2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825" y="3711550"/>
            <a:ext cx="1019175" cy="33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/>
          <p:nvPr>
            <p:ph type="title"/>
          </p:nvPr>
        </p:nvSpPr>
        <p:spPr>
          <a:xfrm>
            <a:off x="592925" y="4527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Utility</a:t>
            </a:r>
            <a:endParaRPr/>
          </a:p>
        </p:txBody>
      </p:sp>
      <p:pic>
        <p:nvPicPr>
          <p:cNvPr id="249" name="Google Shape;24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2250" y="1114025"/>
            <a:ext cx="4518350" cy="352635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0"/>
          <p:cNvSpPr/>
          <p:nvPr/>
        </p:nvSpPr>
        <p:spPr>
          <a:xfrm>
            <a:off x="3433100" y="1439700"/>
            <a:ext cx="1316700" cy="467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0"/>
          <p:cNvSpPr/>
          <p:nvPr/>
        </p:nvSpPr>
        <p:spPr>
          <a:xfrm>
            <a:off x="6091000" y="3400925"/>
            <a:ext cx="642600" cy="204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0"/>
          <p:cNvSpPr/>
          <p:nvPr/>
        </p:nvSpPr>
        <p:spPr>
          <a:xfrm>
            <a:off x="4749800" y="1439700"/>
            <a:ext cx="812100" cy="467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/>
          <p:nvPr>
            <p:ph type="title"/>
          </p:nvPr>
        </p:nvSpPr>
        <p:spPr>
          <a:xfrm>
            <a:off x="819150" y="845600"/>
            <a:ext cx="73881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Lack of Fit &amp; Homogeneity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25" y="1648325"/>
            <a:ext cx="5044576" cy="2977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1"/>
          <p:cNvSpPr txBox="1"/>
          <p:nvPr/>
        </p:nvSpPr>
        <p:spPr>
          <a:xfrm>
            <a:off x="5449650" y="1836975"/>
            <a:ext cx="2204400" cy="25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Data evenly spread out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No obvious pattern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type="title"/>
          </p:nvPr>
        </p:nvSpPr>
        <p:spPr>
          <a:xfrm>
            <a:off x="485775" y="452675"/>
            <a:ext cx="65667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Checking Normality</a:t>
            </a:r>
            <a:endParaRPr/>
          </a:p>
        </p:txBody>
      </p:sp>
      <p:pic>
        <p:nvPicPr>
          <p:cNvPr id="265" name="Google Shape;26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800" y="1024400"/>
            <a:ext cx="3982800" cy="319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5875" y="1045600"/>
            <a:ext cx="3932849" cy="314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2"/>
          <p:cNvSpPr txBox="1"/>
          <p:nvPr/>
        </p:nvSpPr>
        <p:spPr>
          <a:xfrm>
            <a:off x="639850" y="4215700"/>
            <a:ext cx="42576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Residuals appear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closer to normal line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2"/>
          <p:cNvSpPr txBox="1"/>
          <p:nvPr/>
        </p:nvSpPr>
        <p:spPr>
          <a:xfrm>
            <a:off x="4879400" y="4215700"/>
            <a:ext cx="37092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Almost normally distributed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32"/>
          <p:cNvSpPr txBox="1"/>
          <p:nvPr/>
        </p:nvSpPr>
        <p:spPr>
          <a:xfrm>
            <a:off x="2470475" y="4552850"/>
            <a:ext cx="38598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Future work will need further investigation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type="ctrTitle"/>
          </p:nvPr>
        </p:nvSpPr>
        <p:spPr>
          <a:xfrm>
            <a:off x="194300" y="599475"/>
            <a:ext cx="4847100" cy="146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44" name="Google Shape;144;p15"/>
          <p:cNvSpPr txBox="1"/>
          <p:nvPr>
            <p:ph idx="1" type="subTitle"/>
          </p:nvPr>
        </p:nvSpPr>
        <p:spPr>
          <a:xfrm>
            <a:off x="313525" y="1838700"/>
            <a:ext cx="8203200" cy="14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Introduction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Data Characteristics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/>
              <a:t>Initial Multiple Linear Regression Model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Transformed Model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Analysis Summary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3"/>
          <p:cNvSpPr txBox="1"/>
          <p:nvPr>
            <p:ph type="title"/>
          </p:nvPr>
        </p:nvSpPr>
        <p:spPr>
          <a:xfrm>
            <a:off x="485775" y="452675"/>
            <a:ext cx="6566700" cy="6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Checking Independence</a:t>
            </a:r>
            <a:endParaRPr/>
          </a:p>
        </p:txBody>
      </p:sp>
      <p:sp>
        <p:nvSpPr>
          <p:cNvPr id="275" name="Google Shape;275;p33"/>
          <p:cNvSpPr txBox="1"/>
          <p:nvPr/>
        </p:nvSpPr>
        <p:spPr>
          <a:xfrm>
            <a:off x="661625" y="1203050"/>
            <a:ext cx="6390900" cy="27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No time-series structure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No need to perform Durbin-Watson test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Therefore, we assume that e</a:t>
            </a: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rror terms are independent of each other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/>
          <p:nvPr>
            <p:ph type="title"/>
          </p:nvPr>
        </p:nvSpPr>
        <p:spPr>
          <a:xfrm>
            <a:off x="730725" y="38680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Interpretation</a:t>
            </a:r>
            <a:endParaRPr b="0"/>
          </a:p>
        </p:txBody>
      </p:sp>
      <p:pic>
        <p:nvPicPr>
          <p:cNvPr id="281" name="Google Shape;2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913" y="1086525"/>
            <a:ext cx="4828574" cy="378395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4"/>
          <p:cNvSpPr txBox="1"/>
          <p:nvPr/>
        </p:nvSpPr>
        <p:spPr>
          <a:xfrm>
            <a:off x="5306000" y="1593650"/>
            <a:ext cx="33276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Only </a:t>
            </a:r>
            <a:r>
              <a:rPr b="1" lang="en">
                <a:latin typeface="Calibri"/>
                <a:ea typeface="Calibri"/>
                <a:cs typeface="Calibri"/>
                <a:sym typeface="Calibri"/>
              </a:rPr>
              <a:t>Sqft_lot, CityKent, CityAuburn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are not statistically significant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Coefficients of </a:t>
            </a:r>
            <a:r>
              <a:rPr b="1" lang="en">
                <a:latin typeface="Calibri"/>
                <a:ea typeface="Calibri"/>
                <a:cs typeface="Calibri"/>
                <a:sym typeface="Calibri"/>
              </a:rPr>
              <a:t>bedrooms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b="1" lang="en">
                <a:latin typeface="Calibri"/>
                <a:ea typeface="Calibri"/>
                <a:cs typeface="Calibri"/>
                <a:sym typeface="Calibri"/>
              </a:rPr>
              <a:t>Sqft_lot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 are negative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6"/>
          <p:cNvSpPr txBox="1"/>
          <p:nvPr>
            <p:ph type="title"/>
          </p:nvPr>
        </p:nvSpPr>
        <p:spPr>
          <a:xfrm>
            <a:off x="328300" y="313875"/>
            <a:ext cx="7505700" cy="6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Summary</a:t>
            </a:r>
            <a:endParaRPr/>
          </a:p>
        </p:txBody>
      </p:sp>
      <p:sp>
        <p:nvSpPr>
          <p:cNvPr id="293" name="Google Shape;293;p36"/>
          <p:cNvSpPr txBox="1"/>
          <p:nvPr/>
        </p:nvSpPr>
        <p:spPr>
          <a:xfrm>
            <a:off x="328300" y="1195575"/>
            <a:ext cx="8476800" cy="3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All cities except Kent and Auburn are statistically different from Federal Way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The house prices of Federal Way are least expensive among the ten cities which we have been studied.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Since bedroom has negative correlation with house price, in the future study, we could conduct further investigation to figure out why bedroom does not have positive relationship with house price.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The model cannot be used for forecasting future house prices.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 txBox="1"/>
          <p:nvPr>
            <p:ph type="title"/>
          </p:nvPr>
        </p:nvSpPr>
        <p:spPr>
          <a:xfrm>
            <a:off x="287350" y="1950775"/>
            <a:ext cx="8591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343575" y="1812450"/>
            <a:ext cx="6704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title"/>
          </p:nvPr>
        </p:nvSpPr>
        <p:spPr>
          <a:xfrm>
            <a:off x="386625" y="272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55" name="Google Shape;155;p17"/>
          <p:cNvSpPr txBox="1"/>
          <p:nvPr>
            <p:ph idx="1" type="body"/>
          </p:nvPr>
        </p:nvSpPr>
        <p:spPr>
          <a:xfrm>
            <a:off x="612275" y="768300"/>
            <a:ext cx="7681200" cy="39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000000"/>
                </a:solidFill>
              </a:rPr>
              <a:t>Motivation of analysis</a:t>
            </a:r>
            <a:r>
              <a:rPr lang="en" sz="1800" u="sng">
                <a:solidFill>
                  <a:srgbClr val="000000"/>
                </a:solidFill>
              </a:rPr>
              <a:t>:</a:t>
            </a:r>
            <a:endParaRPr sz="1800" u="sng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In the Real Estate Industry, understanding the trend of property prices is an invaluable tool as they are generally good indicators of economy.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	</a:t>
            </a:r>
            <a:r>
              <a:rPr b="1" lang="en" sz="1800" u="sng">
                <a:solidFill>
                  <a:srgbClr val="000000"/>
                </a:solidFill>
              </a:rPr>
              <a:t>Project Goals:</a:t>
            </a:r>
            <a:endParaRPr b="1" sz="1800" u="sng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For this purpose , we have chosen a sample of 10 cities from the dataset of house prices to conduct our analysis.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/>
          <p:nvPr>
            <p:ph type="title"/>
          </p:nvPr>
        </p:nvSpPr>
        <p:spPr>
          <a:xfrm>
            <a:off x="294375" y="1812450"/>
            <a:ext cx="6704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Data Characteristics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/>
          <p:nvPr>
            <p:ph type="title"/>
          </p:nvPr>
        </p:nvSpPr>
        <p:spPr>
          <a:xfrm>
            <a:off x="338175" y="28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Characteristics</a:t>
            </a:r>
            <a:endParaRPr/>
          </a:p>
        </p:txBody>
      </p:sp>
      <p:sp>
        <p:nvSpPr>
          <p:cNvPr id="166" name="Google Shape;166;p19"/>
          <p:cNvSpPr txBox="1"/>
          <p:nvPr>
            <p:ph idx="1" type="body"/>
          </p:nvPr>
        </p:nvSpPr>
        <p:spPr>
          <a:xfrm>
            <a:off x="417150" y="901875"/>
            <a:ext cx="8084100" cy="3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/>
              <a:t>Original Data Description:</a:t>
            </a:r>
            <a:endParaRPr b="1" sz="1800" u="sng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Observational and Cross-sectional in nature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4,600 number of observations &amp; 18 variables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800" u="sng"/>
              <a:t>Cleaned Data</a:t>
            </a:r>
            <a:r>
              <a:rPr b="1" lang="en" sz="1800" u="sng"/>
              <a:t>:</a:t>
            </a:r>
            <a:endParaRPr b="1" sz="1800" u="sng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3,412 number of observations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Predictors:-   </a:t>
            </a:r>
            <a:endParaRPr sz="1800"/>
          </a:p>
          <a:p>
            <a:pPr indent="-3429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Quantitative -  Sqft_living, Sqft_lot, Bathrooms, </a:t>
            </a:r>
            <a:endParaRPr sz="1800"/>
          </a:p>
          <a:p>
            <a:pPr indent="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Bedrooms, Age of the house and Floors. </a:t>
            </a:r>
            <a:endParaRPr sz="1800"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Qualitative -  City.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Response - Price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289100" y="335175"/>
            <a:ext cx="7505700" cy="4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Characteristics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0" y="5320175"/>
            <a:ext cx="7505700" cy="29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/>
              <a:t>Initial Relationship with Price:</a:t>
            </a:r>
            <a:r>
              <a:rPr lang="en" sz="1400"/>
              <a:t>  Some simple scatter plots show a positively correlated relationship with price between “Sqft_Living’’ and “No. of Bathrooms”, indicating that houses with more number of bathrooms and houses with more square footage of living area tend to have higher prices. Additionally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400">
                <a:solidFill>
                  <a:srgbClr val="434343"/>
                </a:solidFill>
              </a:rPr>
              <a:t>a  boxplot of price by city shows different ranges of house price values (minimum to maximum) for different cities. This observation gives us a strong indication that the city name can be correlated with house prices. 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We have selected the 7 most impactful predictors according to our research from the  given dataset.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300" y="1804300"/>
            <a:ext cx="5297325" cy="238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0"/>
          <p:cNvSpPr txBox="1"/>
          <p:nvPr/>
        </p:nvSpPr>
        <p:spPr>
          <a:xfrm>
            <a:off x="638125" y="1090675"/>
            <a:ext cx="56505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Calibri"/>
                <a:ea typeface="Calibri"/>
                <a:cs typeface="Calibri"/>
                <a:sym typeface="Calibri"/>
              </a:rPr>
              <a:t>Table showing summary statistics of quantitative data used</a:t>
            </a:r>
            <a:endParaRPr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0"/>
          <p:cNvSpPr/>
          <p:nvPr/>
        </p:nvSpPr>
        <p:spPr>
          <a:xfrm>
            <a:off x="4418900" y="2278900"/>
            <a:ext cx="873600" cy="1659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/>
          <p:nvPr>
            <p:ph type="title"/>
          </p:nvPr>
        </p:nvSpPr>
        <p:spPr>
          <a:xfrm>
            <a:off x="289100" y="335175"/>
            <a:ext cx="7505700" cy="4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Characteristics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1"/>
          <p:cNvSpPr txBox="1"/>
          <p:nvPr>
            <p:ph idx="1" type="body"/>
          </p:nvPr>
        </p:nvSpPr>
        <p:spPr>
          <a:xfrm>
            <a:off x="0" y="5320175"/>
            <a:ext cx="7505700" cy="29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/>
              <a:t>Initial Relationship with Price:</a:t>
            </a:r>
            <a:r>
              <a:rPr lang="en" sz="1400"/>
              <a:t>  Some simple scatter plots show a positively correlated relationship with price between “Sqft_Living’’ and “No. of Bathrooms”, indicating that houses with more number of bathrooms and houses with more square footage of living area tend to have higher prices. Additionally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400">
                <a:solidFill>
                  <a:srgbClr val="434343"/>
                </a:solidFill>
              </a:rPr>
              <a:t>a  boxplot of price by city shows different ranges of house price values (minimum to maximum) for different cities. This observation gives us a strong indication that the city name can be correlated with house prices. 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We have selected the 7 most impactful predictors according to our research from the  given dataset.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1"/>
          <p:cNvPicPr preferRelativeResize="0"/>
          <p:nvPr/>
        </p:nvPicPr>
        <p:blipFill rotWithShape="1">
          <a:blip r:embed="rId3">
            <a:alphaModFix/>
          </a:blip>
          <a:srcRect b="0" l="0" r="40141" t="13479"/>
          <a:stretch/>
        </p:blipFill>
        <p:spPr>
          <a:xfrm>
            <a:off x="1134725" y="1308175"/>
            <a:ext cx="4260510" cy="322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1"/>
          <p:cNvSpPr txBox="1"/>
          <p:nvPr/>
        </p:nvSpPr>
        <p:spPr>
          <a:xfrm>
            <a:off x="1324975" y="895388"/>
            <a:ext cx="3714900" cy="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Calibri"/>
                <a:ea typeface="Calibri"/>
                <a:cs typeface="Calibri"/>
                <a:sym typeface="Calibri"/>
              </a:rPr>
              <a:t>Frequency of the ten cities studied</a:t>
            </a:r>
            <a:endParaRPr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1"/>
          <p:cNvSpPr/>
          <p:nvPr/>
        </p:nvSpPr>
        <p:spPr>
          <a:xfrm>
            <a:off x="4418900" y="2218825"/>
            <a:ext cx="954600" cy="202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1"/>
          <p:cNvSpPr/>
          <p:nvPr/>
        </p:nvSpPr>
        <p:spPr>
          <a:xfrm>
            <a:off x="4419000" y="3970875"/>
            <a:ext cx="954600" cy="202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206125" y="226925"/>
            <a:ext cx="69519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Characteristics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36025" y="672300"/>
            <a:ext cx="88983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                           </a:t>
            </a:r>
            <a:endParaRPr/>
          </a:p>
        </p:txBody>
      </p:sp>
      <p:pic>
        <p:nvPicPr>
          <p:cNvPr id="192" name="Google Shape;19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825" y="1726925"/>
            <a:ext cx="4078325" cy="237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2"/>
          <p:cNvPicPr preferRelativeResize="0"/>
          <p:nvPr/>
        </p:nvPicPr>
        <p:blipFill rotWithShape="1">
          <a:blip r:embed="rId4">
            <a:alphaModFix/>
          </a:blip>
          <a:srcRect b="0" l="0" r="3623" t="0"/>
          <a:stretch/>
        </p:blipFill>
        <p:spPr>
          <a:xfrm>
            <a:off x="4571991" y="1726925"/>
            <a:ext cx="4016509" cy="237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2"/>
          <p:cNvSpPr txBox="1"/>
          <p:nvPr/>
        </p:nvSpPr>
        <p:spPr>
          <a:xfrm>
            <a:off x="814925" y="970800"/>
            <a:ext cx="38352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Calibri"/>
                <a:ea typeface="Calibri"/>
                <a:cs typeface="Calibri"/>
                <a:sym typeface="Calibri"/>
              </a:rPr>
              <a:t>Scatter plot of Price vs no. of Bathrooms</a:t>
            </a:r>
            <a:endParaRPr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2"/>
          <p:cNvSpPr txBox="1"/>
          <p:nvPr/>
        </p:nvSpPr>
        <p:spPr>
          <a:xfrm>
            <a:off x="5261900" y="994638"/>
            <a:ext cx="3548100" cy="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Calibri"/>
                <a:ea typeface="Calibri"/>
                <a:cs typeface="Calibri"/>
                <a:sym typeface="Calibri"/>
              </a:rPr>
              <a:t>Scatter Plot of Price vs Sqft_Living</a:t>
            </a:r>
            <a:endParaRPr u="sng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